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25" r:id="rId1"/>
    <p:sldMasterId id="2147483841" r:id="rId2"/>
  </p:sldMasterIdLst>
  <p:notesMasterIdLst>
    <p:notesMasterId r:id="rId46"/>
  </p:notesMasterIdLst>
  <p:handoutMasterIdLst>
    <p:handoutMasterId r:id="rId47"/>
  </p:handoutMasterIdLst>
  <p:sldIdLst>
    <p:sldId id="686" r:id="rId3"/>
    <p:sldId id="748" r:id="rId4"/>
    <p:sldId id="750" r:id="rId5"/>
    <p:sldId id="780" r:id="rId6"/>
    <p:sldId id="795" r:id="rId7"/>
    <p:sldId id="746" r:id="rId8"/>
    <p:sldId id="771" r:id="rId9"/>
    <p:sldId id="781" r:id="rId10"/>
    <p:sldId id="782" r:id="rId11"/>
    <p:sldId id="756" r:id="rId12"/>
    <p:sldId id="783" r:id="rId13"/>
    <p:sldId id="755" r:id="rId14"/>
    <p:sldId id="757" r:id="rId15"/>
    <p:sldId id="766" r:id="rId16"/>
    <p:sldId id="784" r:id="rId17"/>
    <p:sldId id="765" r:id="rId18"/>
    <p:sldId id="760" r:id="rId19"/>
    <p:sldId id="767" r:id="rId20"/>
    <p:sldId id="761" r:id="rId21"/>
    <p:sldId id="763" r:id="rId22"/>
    <p:sldId id="764" r:id="rId23"/>
    <p:sldId id="786" r:id="rId24"/>
    <p:sldId id="758" r:id="rId25"/>
    <p:sldId id="774" r:id="rId26"/>
    <p:sldId id="769" r:id="rId27"/>
    <p:sldId id="768" r:id="rId28"/>
    <p:sldId id="775" r:id="rId29"/>
    <p:sldId id="777" r:id="rId30"/>
    <p:sldId id="770" r:id="rId31"/>
    <p:sldId id="779" r:id="rId32"/>
    <p:sldId id="785" r:id="rId33"/>
    <p:sldId id="759" r:id="rId34"/>
    <p:sldId id="776" r:id="rId35"/>
    <p:sldId id="773" r:id="rId36"/>
    <p:sldId id="778" r:id="rId37"/>
    <p:sldId id="789" r:id="rId38"/>
    <p:sldId id="788" r:id="rId39"/>
    <p:sldId id="790" r:id="rId40"/>
    <p:sldId id="791" r:id="rId41"/>
    <p:sldId id="793" r:id="rId42"/>
    <p:sldId id="794" r:id="rId43"/>
    <p:sldId id="787" r:id="rId44"/>
    <p:sldId id="678" r:id="rId45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092" autoAdjust="0"/>
    <p:restoredTop sz="76398" autoAdjust="0"/>
  </p:normalViewPr>
  <p:slideViewPr>
    <p:cSldViewPr snapToGrid="0">
      <p:cViewPr varScale="1">
        <p:scale>
          <a:sx n="82" d="100"/>
          <a:sy n="82" d="100"/>
        </p:scale>
        <p:origin x="176" y="328"/>
      </p:cViewPr>
      <p:guideLst/>
    </p:cSldViewPr>
  </p:slideViewPr>
  <p:outlineViewPr>
    <p:cViewPr>
      <p:scale>
        <a:sx n="33" d="100"/>
        <a:sy n="33" d="100"/>
      </p:scale>
      <p:origin x="0" y="-20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FFEF6E-B5EA-F543-82F5-1A805BD9F6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972D7E-DA67-3640-9E9C-ECBFCCC4DB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961BBB-6A40-3C4B-A07B-DF8398C9D456}" type="datetimeFigureOut">
              <a:rPr lang="en-US" smtClean="0"/>
              <a:t>12/6/21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87BDB-A29B-3749-88C4-E5BCF5E8B3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CDE46-CF78-464E-AAD3-427E60B564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97C28-1C01-5E44-ACA1-320F55F45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949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9D30A-4EA2-443A-8A49-0EA0ED6677F1}" type="datetimeFigureOut">
              <a:rPr lang="en-GB" smtClean="0"/>
              <a:t>06/12/2021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434B9-B6A2-40E6-BBD8-DE33A2102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0355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062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4DEBC-0CD6-AF4A-8A5B-87CED61DE3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1390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4DEBC-0CD6-AF4A-8A5B-87CED61DE3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7388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work, we have updated defoe: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supporting the ingestion of new digital collections.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employing new techniques to mitigate OCR errors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integrating geoparsing capabilities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extracting commonalities across digital collections schemas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3275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work, we have updated defoe: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supporting the ingestion of new digital collections.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employing new techniques to mitigate OCR errors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integrating geoparsing capabilities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extracting commonalities across digital collections schemas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076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670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EB08B-7034-4002-96E8-D045EA32DECA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710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85800" y="340360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6630"/>
            <a:ext cx="7848600" cy="1927225"/>
          </a:xfrm>
        </p:spPr>
        <p:txBody>
          <a:bodyPr anchor="b">
            <a:noAutofit/>
          </a:bodyPr>
          <a:lstStyle>
            <a:lvl1pPr>
              <a:defRPr sz="5400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10230"/>
            <a:ext cx="6400800" cy="628901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43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8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76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010400" cy="519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2238" y="990600"/>
            <a:ext cx="4319587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4225" y="990600"/>
            <a:ext cx="4321175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4225" y="3200400"/>
            <a:ext cx="4321175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68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010400" cy="519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2238" y="990600"/>
            <a:ext cx="4319587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594225" y="990600"/>
            <a:ext cx="4321175" cy="42672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media</a:t>
            </a:r>
            <a:endParaRPr lang="en-GB" noProof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929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643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C16FF-5A75-CB4E-87FA-1CF1E77D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00" y="146690"/>
            <a:ext cx="4992725" cy="1088986"/>
          </a:xfrm>
          <a:prstGeom prst="rect">
            <a:avLst/>
          </a:prstGeom>
        </p:spPr>
        <p:txBody>
          <a:bodyPr vert="horz" lIns="91440" tIns="46800" rIns="91440" bIns="46800" rtlCol="0" anchor="b" anchorCtr="0">
            <a:normAutofit/>
          </a:bodyPr>
          <a:lstStyle>
            <a:lvl1pPr>
              <a:defRPr sz="2100" b="0">
                <a:solidFill>
                  <a:srgbClr val="CC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53145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2DCC7-845E-D249-B26E-623025AA7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139949-50F6-DD47-9D0E-C9FD54066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14C63-A4D9-4244-948A-928B92D5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50AE7-0C43-0247-B85C-CF41843E0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5A228-8E2D-6D4D-B2D6-AAD7DB80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58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E151-F6FB-D246-B5CB-5264C8A86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29A18-33FC-2249-B767-56CC68868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4B16D-05D8-0F40-93F4-DAB96274D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A5693-277C-4E4B-99CC-0A01C963F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E3741-2C25-254A-9996-D47146C74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17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CEB16-14C0-534A-9060-28674ACA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17DB7-3C4A-E14F-8358-97B7A1789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F1E10-11CB-5F49-8F12-6DC3135A9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54EE9-21B0-4B42-99C5-B6D040554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EA0AF-806C-DD41-BD3F-8BD838678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1A64B-F671-7D45-9C11-EC506DBBD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537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86C85-8628-124A-AA0E-3F69414C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7753B-7A43-E54D-88E0-62567BFD11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C1E65E-AFDC-8B42-83F3-F1180CA0A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A369D-C0CC-B447-99DD-F8317C8B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9A64C-271D-954C-B85F-9EF455B10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48848-06F0-9C49-B9EC-CB567B91E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67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79208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195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739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B9F0B-C50F-044A-A738-991CA4846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15852-8E79-3149-86C5-30A336D63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398107-82C8-084E-BDCD-0BFAC0465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84FEA1-E316-B142-89E2-A171A1EB6C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770F2-9FB7-EF45-BBF1-55E589EE6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E687FE-49A6-F345-A78E-4B0D1596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4B5AAD-4911-444F-8AFF-B9E5A91C5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9CCDAA-2426-D045-818D-5CA630D1D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56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9863E-D589-A144-B07C-AE2E2EAB6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B011A-AA02-8442-BFF9-02ECA7451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0C22B6-E03D-5A4B-AFC7-01CC4652F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59A4B8-3D2A-4C4B-917D-C0519404B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05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0B658F-3C55-A64F-9366-38F1A3A44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C3ADB9-F353-9841-AE3E-DE72F8841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D4AF6-D96D-664C-A25C-818BE6843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40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B4301-9BFC-DE43-AB9F-3A9E5E06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9A3FA-153D-9347-B6FA-56BA5465D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9D5F1-0249-5B40-ABFC-1BA48833C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BA380-B7D0-F14A-8CFA-97D2E3E41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883A1-1648-3B41-BD18-8E2DAF53C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70567A-0E85-C84E-9EA7-2FE0D22F8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182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8CD1-384F-4548-B8C5-7C370696A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01BD5E-093F-304D-BBCD-AFB81A4284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FBF615-10EF-9844-8966-B02B6F482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FBBA6-0361-9645-A9B0-EC81B27B0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1D664-DBB1-604C-BE56-C203EB828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BE826B-AEF1-3346-88E4-95BB07948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06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8C01B-5B35-5341-BB6B-3802C204C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9D12D3-7856-894D-9F39-9C78CAFF6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1C67-237F-9A42-8196-546049ABF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6275C-9078-D04D-828D-7D9A87392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977DF-5CDB-F74B-A833-D32168518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83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C47C85-F1B1-9348-BB6A-6C6779BA42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10CBF-B6C9-E841-ADCF-D772F8D33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E47A2-1749-BA4C-9DED-60FDEE6AA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F4927-20C2-2F45-8082-4712D8E13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1A16A-A98F-684D-804B-E95370E64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883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99290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C16FF-5A75-CB4E-87FA-1CF1E77D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00" y="146690"/>
            <a:ext cx="4992725" cy="1088986"/>
          </a:xfrm>
          <a:prstGeom prst="rect">
            <a:avLst/>
          </a:prstGeom>
        </p:spPr>
        <p:txBody>
          <a:bodyPr vert="horz" lIns="91440" tIns="46800" rIns="91440" bIns="46800" rtlCol="0" anchor="b" anchorCtr="0">
            <a:normAutofit/>
          </a:bodyPr>
          <a:lstStyle>
            <a:lvl1pPr>
              <a:defRPr sz="2100" b="0">
                <a:solidFill>
                  <a:srgbClr val="CC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2640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731838" y="4598988"/>
            <a:ext cx="7848600" cy="158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/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0184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457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rot="5400000">
            <a:off x="2218531" y="4045744"/>
            <a:ext cx="470852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42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93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13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5400000">
            <a:off x="-13494" y="3580607"/>
            <a:ext cx="557847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44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28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663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947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7544" y="1412776"/>
            <a:ext cx="8229600" cy="419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29" name="Picture 8" descr="epcc_logo.png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6092825"/>
            <a:ext cx="1931987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0" descr="uoe_logo.png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0" y="5902325"/>
            <a:ext cx="785813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139952" y="6237312"/>
            <a:ext cx="648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17453889-C2FD-184D-8112-E4FB9D919F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6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 spc="-100">
          <a:solidFill>
            <a:srgbClr val="A53926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182563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45720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Lucida Grande"/>
        <a:buChar char="-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73025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04888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Lucida Grande"/>
        <a:buChar char="-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187450" indent="-1365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charset="0"/>
        <a:buChar char="•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FC5333-DB78-3140-AAC6-831A656F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A3E8E-A87A-1945-BCF3-1AC0D856B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EB691-55D2-1848-8A0C-8E4CE636FA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3CD4A-E57E-D346-AE98-84355B546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51076-54F7-2943-A588-091128C81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53889-C2FD-184D-8112-E4FB9D919F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320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5" r:id="rId13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agrams.net/" TargetMode="External"/><Relationship Id="rId7" Type="http://schemas.openxmlformats.org/officeDocument/2006/relationships/hyperlink" Target="https://github.com/francesNLP/EB-ontology" TargetMode="External"/><Relationship Id="rId2" Type="http://schemas.openxmlformats.org/officeDocument/2006/relationships/hyperlink" Target="https://francesnlp.github.io/EB-ontology/doc/index-en.html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github.com/perma-id/w3id.org" TargetMode="External"/><Relationship Id="rId5" Type="http://schemas.openxmlformats.org/officeDocument/2006/relationships/hyperlink" Target="https://github.com/dgarijo/Widoco" TargetMode="External"/><Relationship Id="rId4" Type="http://schemas.openxmlformats.org/officeDocument/2006/relationships/hyperlink" Target="https://chowlk.linkeddata.es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r/stain/jena-fuseki" TargetMode="Externa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entence-transformers/all-mpnet-base-v2" TargetMode="External"/><Relationship Id="rId2" Type="http://schemas.openxmlformats.org/officeDocument/2006/relationships/hyperlink" Target="https://huggingface.co/siebert/sentiment-roberta-large-english" TargetMode="Externa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huggingface.co/xlnet-large-cased" TargetMode="External"/><Relationship Id="rId4" Type="http://schemas.openxmlformats.org/officeDocument/2006/relationships/hyperlink" Target="https://github.com/neuspel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github.com/defoe-code/defoe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8D867D4B-DB38-A541-9709-44D95973CB94}"/>
              </a:ext>
            </a:extLst>
          </p:cNvPr>
          <p:cNvSpPr txBox="1">
            <a:spLocks/>
          </p:cNvSpPr>
          <p:nvPr/>
        </p:nvSpPr>
        <p:spPr>
          <a:xfrm>
            <a:off x="4967398" y="2133733"/>
            <a:ext cx="4025793" cy="1514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2400" b="1" i="1" dirty="0" err="1">
                <a:latin typeface="+mj-lt"/>
                <a:ea typeface="+mj-ea"/>
                <a:cs typeface="+mj-cs"/>
              </a:rPr>
              <a:t>frances</a:t>
            </a:r>
            <a:r>
              <a:rPr lang="en-GB" sz="2400" b="1" i="1" dirty="0">
                <a:latin typeface="+mj-lt"/>
                <a:ea typeface="+mj-ea"/>
                <a:cs typeface="+mj-cs"/>
              </a:rPr>
              <a:t>: An AI-toolbox to discover automatically insights from Data Foundry collections</a:t>
            </a:r>
            <a:endParaRPr lang="en-US" sz="4000" i="1" dirty="0">
              <a:latin typeface="+mj-lt"/>
              <a:ea typeface="+mj-ea"/>
              <a:cs typeface="+mj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29586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02DA2B0-7D0D-F041-BDD7-3E721A640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r="4905"/>
          <a:stretch/>
        </p:blipFill>
        <p:spPr bwMode="auto">
          <a:xfrm>
            <a:off x="20" y="10"/>
            <a:ext cx="4518095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EBA19BA6-07CF-2142-B076-F8E6FCC524CE}"/>
              </a:ext>
            </a:extLst>
          </p:cNvPr>
          <p:cNvSpPr txBox="1">
            <a:spLocks/>
          </p:cNvSpPr>
          <p:nvPr/>
        </p:nvSpPr>
        <p:spPr>
          <a:xfrm>
            <a:off x="5118207" y="4013067"/>
            <a:ext cx="4025793" cy="1514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 err="1">
                <a:latin typeface="+mj-lt"/>
                <a:ea typeface="+mj-ea"/>
                <a:cs typeface="+mj-cs"/>
              </a:rPr>
              <a:t>Dr.</a:t>
            </a:r>
            <a:r>
              <a:rPr lang="en-GB" sz="1800" b="1" dirty="0">
                <a:latin typeface="+mj-lt"/>
                <a:ea typeface="+mj-ea"/>
                <a:cs typeface="+mj-cs"/>
              </a:rPr>
              <a:t> Rosa Filgueira, 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Assistant Professor,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Heriot-Watt University,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Email: </a:t>
            </a:r>
            <a:r>
              <a:rPr lang="en-GB" sz="1800" b="1" dirty="0" err="1">
                <a:latin typeface="+mj-lt"/>
                <a:ea typeface="+mj-ea"/>
                <a:cs typeface="+mj-cs"/>
              </a:rPr>
              <a:t>R.Filgueira@hw.ac.uk</a:t>
            </a:r>
            <a:endParaRPr lang="en-US" sz="18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35045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A5FA3-6172-184E-AB42-EB2028AB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8" y="234246"/>
            <a:ext cx="3356218" cy="68943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Extract EB Terms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1443ED6-8051-724E-90A3-437441D154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4503093" y="145688"/>
            <a:ext cx="4572000" cy="2048934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12DCBA6-9D7D-8C40-AB58-809D830A3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807" y="2133564"/>
            <a:ext cx="5750625" cy="38007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F5B6E6-9E7A-3444-92F5-E31792649F6D}"/>
              </a:ext>
            </a:extLst>
          </p:cNvPr>
          <p:cNvSpPr txBox="1"/>
          <p:nvPr/>
        </p:nvSpPr>
        <p:spPr>
          <a:xfrm>
            <a:off x="1221916" y="6254422"/>
            <a:ext cx="6400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Extracted Term ABACATORES information - Edition 1, 1771, Vol A-B</a:t>
            </a:r>
          </a:p>
        </p:txBody>
      </p:sp>
    </p:spTree>
    <p:extLst>
      <p:ext uri="{BB962C8B-B14F-4D97-AF65-F5344CB8AC3E}">
        <p14:creationId xmlns:p14="http://schemas.microsoft.com/office/powerpoint/2010/main" val="3634362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1.2 Improved defoe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Metadata Extraction query 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It extracts the metadata per Edition and Volume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Metadata v.1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Based on METS information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Note: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Supplements have a slightly different metadata information.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CB82B7-7C54-C049-BEEB-7B47BA1CD3EA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881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7C8F62-58B4-5546-8749-129A2FF7D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4503093" y="129646"/>
            <a:ext cx="4572000" cy="204893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39E1DF9-BCF8-A742-AD7C-D0F5A88B2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7" y="371958"/>
            <a:ext cx="4992725" cy="9564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Extract collection Metadata</a:t>
            </a:r>
            <a:br>
              <a:rPr lang="en-US" sz="2800" b="1" dirty="0">
                <a:solidFill>
                  <a:srgbClr val="7030A0"/>
                </a:solidFill>
              </a:rPr>
            </a:br>
            <a:r>
              <a:rPr lang="en-US" sz="2800" b="1" dirty="0">
                <a:solidFill>
                  <a:srgbClr val="7030A0"/>
                </a:solidFill>
              </a:rPr>
              <a:t>(METS)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87EC61-2D11-E94B-856D-E2C85737BCEC}"/>
              </a:ext>
            </a:extLst>
          </p:cNvPr>
          <p:cNvSpPr txBox="1"/>
          <p:nvPr/>
        </p:nvSpPr>
        <p:spPr>
          <a:xfrm>
            <a:off x="1939258" y="6523045"/>
            <a:ext cx="4662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Metadata of some of the  Volumes of Edition 3  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8A35B104-85E4-4F44-8715-18622728B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609" y="1968285"/>
            <a:ext cx="6208505" cy="455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9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1064759"/>
            <a:ext cx="81913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1.3.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New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Post-processing python scripts (*)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 improve the previous results: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- Re-classification of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v.1 (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 and topics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- Join terms split across pages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We get here: </a:t>
            </a:r>
            <a:r>
              <a:rPr lang="en-US" b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v.2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      (*)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Also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Based on Heuristics --&gt;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Pages Layout &amp; Text &amp; Headers  	different heuristics for different EB editions.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FC2A01-2054-DA4E-AE7E-41A96E64900D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189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DF767C1-6167-594C-998B-B8EB4E614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8" y="1571751"/>
            <a:ext cx="6880641" cy="4667644"/>
          </a:xfrm>
          <a:prstGeom prst="rect">
            <a:avLst/>
          </a:prstGeom>
        </p:spPr>
      </p:pic>
      <p:pic>
        <p:nvPicPr>
          <p:cNvPr id="4" name="Picture 2" descr="Knowledge Graphs at a Glance. Incorporate human knowledge into… | by  Giuseppe Futia | Towards Data Science">
            <a:extLst>
              <a:ext uri="{FF2B5EF4-FFF2-40B4-BE49-F238E27FC236}">
                <a16:creationId xmlns:a16="http://schemas.microsoft.com/office/drawing/2014/main" id="{8C60C39E-550F-C64A-A4B3-11DA9CFE6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037" y="3684633"/>
            <a:ext cx="4324027" cy="287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719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628648" y="547815"/>
            <a:ext cx="3875389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r>
              <a:rPr lang="en-US" sz="1700" u="sng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Phase 2: Knowledge Graph</a:t>
            </a:r>
          </a:p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endParaRPr lang="en-US" sz="1700" u="sng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r>
              <a:rPr lang="en-US" sz="1700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Knowledge Graph</a:t>
            </a:r>
            <a:r>
              <a:rPr lang="en-US" sz="1700" u="sng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: </a:t>
            </a:r>
            <a:r>
              <a:rPr lang="en-US" sz="1700" u="sng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Incorporate human knowledge into intelligent systems, exploiting a semantic graph perspective</a:t>
            </a:r>
          </a:p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endParaRPr lang="en-US" sz="1700" u="sng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marL="800100" lvl="1" indent="-342900" eaLnBrk="1" fontAlgn="auto" hangingPunct="1">
              <a:lnSpc>
                <a:spcPct val="90000"/>
              </a:lnSpc>
              <a:spcAft>
                <a:spcPts val="600"/>
              </a:spcAft>
            </a:pPr>
            <a:endParaRPr lang="en-US" sz="1700" u="sng">
              <a:solidFill>
                <a:schemeClr val="tx1"/>
              </a:solidFill>
              <a:latin typeface="+mj-lt"/>
              <a:ea typeface="+mj-ea"/>
              <a:cs typeface="+mj-cs"/>
              <a:sym typeface="Wingdings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40CBB7-A69B-9141-878D-7FEAB40AA832}"/>
              </a:ext>
            </a:extLst>
          </p:cNvPr>
          <p:cNvSpPr/>
          <p:nvPr/>
        </p:nvSpPr>
        <p:spPr>
          <a:xfrm>
            <a:off x="4639964" y="547815"/>
            <a:ext cx="3884220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URI: A Universal Resource Identifier</a:t>
            </a:r>
            <a:r>
              <a:rPr lang="en-US" sz="17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is defined to be an ASCII string used to identify “things” on the Knowledge Graph</a:t>
            </a:r>
          </a:p>
        </p:txBody>
      </p:sp>
      <p:pic>
        <p:nvPicPr>
          <p:cNvPr id="1028" name="Picture 4" descr="Identity, URIs and the Semantic Web">
            <a:extLst>
              <a:ext uri="{FF2B5EF4-FFF2-40B4-BE49-F238E27FC236}">
                <a16:creationId xmlns:a16="http://schemas.microsoft.com/office/drawing/2014/main" id="{ED2488F6-6201-1D49-9281-49502184E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4576" y="2421924"/>
            <a:ext cx="3423532" cy="371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the Difference Between a URI, URL, and URN | by Nehal Khan | Level  Up Coding">
            <a:extLst>
              <a:ext uri="{FF2B5EF4-FFF2-40B4-BE49-F238E27FC236}">
                <a16:creationId xmlns:a16="http://schemas.microsoft.com/office/drawing/2014/main" id="{51BA1F8D-2804-8849-A43C-7007E4EB1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93898" y="2421924"/>
            <a:ext cx="3785183" cy="371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857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2.1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2"/>
              </a:rPr>
              <a:t>Create EB Ontology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 explain (give meaning) how our “things” are related with each other.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In order to create and publish the EB-Ontology I used: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3"/>
              </a:rPr>
              <a:t>diagrams.net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create an UML with the EB information (classes, properties, relationships, etc.)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4"/>
              </a:rPr>
              <a:t>Chowlk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: To convert the UML into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an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OWL ontology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5"/>
              </a:rPr>
              <a:t>Widoco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publish and create an enriched and customized documentation of the ontology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6"/>
              </a:rPr>
              <a:t>w3id.org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configure my permanent Identifier for EB ontology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EB-Ontology 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7"/>
              </a:rPr>
              <a:t>https://github.com/francesNLP/EB-ontology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34163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AF823FEF-E83C-BE43-889A-4FEC9B49B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328" y="0"/>
            <a:ext cx="614134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460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https://w3id.org/eb</a:t>
            </a:r>
          </a:p>
        </p:txBody>
      </p:sp>
    </p:spTree>
    <p:extLst>
      <p:ext uri="{BB962C8B-B14F-4D97-AF65-F5344CB8AC3E}">
        <p14:creationId xmlns:p14="http://schemas.microsoft.com/office/powerpoint/2010/main" val="366145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2. 2  Created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EB Knowledge Graph 1.0: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Populated the post-processed information (extracted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Terms  &amp; Metadata v.2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) into an RDF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triplestore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- Apache Jena FUSEKI SPARQL server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- Used this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  <a:hlinkClick r:id="rId2"/>
              </a:rPr>
              <a:t>Fuseki-docker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image to set up my SPARQL server/end-point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59A45-1048-0145-9A63-C73A5D4549A3}"/>
              </a:ext>
            </a:extLst>
          </p:cNvPr>
          <p:cNvSpPr txBox="1"/>
          <p:nvPr/>
        </p:nvSpPr>
        <p:spPr>
          <a:xfrm>
            <a:off x="476337" y="4676180"/>
            <a:ext cx="88562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NOTE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: 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      Each Term, Edition, Page, Volume,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etc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… is a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Resource in our Knowledge Graph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       and has an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URI to identify it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.  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1042855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827976AA-45F2-4B42-BF87-2C1D3ADA2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7" y="710984"/>
            <a:ext cx="8242353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85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DA3B2E6C-CDE5-BC4C-8D61-4552DF14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38" y="289160"/>
            <a:ext cx="8517524" cy="816740"/>
          </a:xfrm>
        </p:spPr>
        <p:txBody>
          <a:bodyPr vert="horz" lIns="68580" tIns="34290" rIns="68580" bIns="34290" rtlCol="0" anchor="ctr" anchorCtr="0">
            <a:normAutofit fontScale="90000"/>
          </a:bodyPr>
          <a:lstStyle/>
          <a:p>
            <a:r>
              <a:rPr lang="en-US" sz="3000" b="1" i="1" dirty="0">
                <a:solidFill>
                  <a:srgbClr val="7030A0"/>
                </a:solidFill>
              </a:rPr>
              <a:t>frances*</a:t>
            </a:r>
            <a:r>
              <a:rPr lang="en-US" sz="3000" b="1" dirty="0">
                <a:solidFill>
                  <a:srgbClr val="7030A0"/>
                </a:solidFill>
              </a:rPr>
              <a:t>: New AI-toolbox to discover automatically insights  </a:t>
            </a:r>
            <a:br>
              <a:rPr lang="en-US" dirty="0"/>
            </a:b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690EC-3009-5147-B584-8931CDB4FFF6}"/>
              </a:ext>
            </a:extLst>
          </p:cNvPr>
          <p:cNvSpPr txBox="1"/>
          <p:nvPr/>
        </p:nvSpPr>
        <p:spPr>
          <a:xfrm>
            <a:off x="476337" y="1245838"/>
            <a:ext cx="819132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New ways to unlock the full value of NLS digital collections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</a:t>
            </a:r>
            <a:endParaRPr lang="en-US" sz="24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Objective 1 </a:t>
            </a:r>
            <a:r>
              <a:rPr lang="en-US" sz="24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N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ew facilities to run more complex text analysis queries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ML/NLP techniques.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Objective 2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Full integration with NLS Data Foundry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Hide the large-scale text mining complexity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Using the 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Encyclopaedia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Britannica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as the core dataset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27962B-F2B9-4842-8AC0-5780B654CCCB}"/>
              </a:ext>
            </a:extLst>
          </p:cNvPr>
          <p:cNvSpPr txBox="1"/>
          <p:nvPr/>
        </p:nvSpPr>
        <p:spPr>
          <a:xfrm>
            <a:off x="150138" y="6093023"/>
            <a:ext cx="8823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tx1"/>
                </a:solidFill>
              </a:rPr>
              <a:t>(*) Frances Wright </a:t>
            </a:r>
            <a:r>
              <a:rPr lang="en-US" sz="1600" dirty="0">
                <a:solidFill>
                  <a:schemeClr val="tx1"/>
                </a:solidFill>
              </a:rPr>
              <a:t>(September 6, 1795 – December 13, 1852)</a:t>
            </a:r>
            <a:endParaRPr lang="en-US" sz="16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682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C47A0DE-54BC-304C-9FD3-F6BDDC909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35" y="805912"/>
            <a:ext cx="6613824" cy="4908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30FA3F-F65D-8B4F-8215-F6FDBD5D9E5D}"/>
              </a:ext>
            </a:extLst>
          </p:cNvPr>
          <p:cNvSpPr txBox="1"/>
          <p:nvPr/>
        </p:nvSpPr>
        <p:spPr>
          <a:xfrm>
            <a:off x="40658" y="6052088"/>
            <a:ext cx="9073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 ABACISCUS, URI: 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https://w3id.org/eb/</a:t>
            </a:r>
            <a:r>
              <a:rPr lang="en-GB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/Article/992277653804341_144133901_ABACISCUS_0</a:t>
            </a:r>
            <a:endParaRPr lang="en-US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693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5" name="Picture 4" descr="Chart, diagram, radar chart&#10;&#10;Description automatically generated">
            <a:extLst>
              <a:ext uri="{FF2B5EF4-FFF2-40B4-BE49-F238E27FC236}">
                <a16:creationId xmlns:a16="http://schemas.microsoft.com/office/drawing/2014/main" id="{2B7DC2E7-2E8B-3F43-9048-186A385B1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21" y="1021548"/>
            <a:ext cx="7966129" cy="5359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0F2C80-0258-8645-971A-7F98A3DCFD50}"/>
              </a:ext>
            </a:extLst>
          </p:cNvPr>
          <p:cNvSpPr txBox="1"/>
          <p:nvPr/>
        </p:nvSpPr>
        <p:spPr>
          <a:xfrm>
            <a:off x="728421" y="6380912"/>
            <a:ext cx="7284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Edition 1, 1771 – URI: 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https://w3id.org/eb/</a:t>
            </a:r>
            <a:r>
              <a:rPr lang="en-GB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/Edition/992277653804341</a:t>
            </a: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681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5142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 – Querying our KG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1EB9A21-D56C-5546-A289-01276D49D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77" y="1099013"/>
            <a:ext cx="8214102" cy="5184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69BEE3-8359-BF44-822E-1A5D746BC5E0}"/>
              </a:ext>
            </a:extLst>
          </p:cNvPr>
          <p:cNvSpPr txBox="1"/>
          <p:nvPr/>
        </p:nvSpPr>
        <p:spPr>
          <a:xfrm>
            <a:off x="282182" y="571186"/>
            <a:ext cx="814889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SPARQL is an </a:t>
            </a:r>
            <a:r>
              <a:rPr lang="en-GB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RDF query language</a:t>
            </a:r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—that is, a semantic query language for databases—able to retrieve </a:t>
            </a:r>
          </a:p>
          <a:p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manipulate data stored in Resource Description Framework (RDF) format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5BBC8-0C86-554C-95C6-D9A46937DC6E}"/>
              </a:ext>
            </a:extLst>
          </p:cNvPr>
          <p:cNvSpPr txBox="1"/>
          <p:nvPr/>
        </p:nvSpPr>
        <p:spPr>
          <a:xfrm>
            <a:off x="5609473" y="3028890"/>
            <a:ext cx="2821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Fuseki</a:t>
            </a:r>
            <a:r>
              <a:rPr lang="en-US" dirty="0"/>
              <a:t> RDF </a:t>
            </a:r>
            <a:r>
              <a:rPr lang="en-US" dirty="0" err="1"/>
              <a:t>triplestore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239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Transfer Learning in NLP. Using already trained robust models to… | by  Shekhar Koirala | Towards Data Science">
            <a:extLst>
              <a:ext uri="{FF2B5EF4-FFF2-40B4-BE49-F238E27FC236}">
                <a16:creationId xmlns:a16="http://schemas.microsoft.com/office/drawing/2014/main" id="{92107377-8A92-A54E-8259-9E0FB3B4C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40" y="1493999"/>
            <a:ext cx="8345730" cy="375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803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ugging Face Implements SOTA Transformer Architectures for PyTorch and  TensorFlow 2.0 | by Synced | SyncedReview | Medium">
            <a:extLst>
              <a:ext uri="{FF2B5EF4-FFF2-40B4-BE49-F238E27FC236}">
                <a16:creationId xmlns:a16="http://schemas.microsoft.com/office/drawing/2014/main" id="{2B446489-EE0A-B249-9391-11F4580C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10" y="1193541"/>
            <a:ext cx="4417017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BC4DE6B-EC1A-BC43-BA7F-6B731BFBE7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90" b="-1"/>
          <a:stretch/>
        </p:blipFill>
        <p:spPr>
          <a:xfrm>
            <a:off x="664865" y="2716137"/>
            <a:ext cx="8002797" cy="30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87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ugging Face Implements SOTA Transformer Architectures for PyTorch and  TensorFlow 2.0 | by Synced | SyncedReview | Medium">
            <a:extLst>
              <a:ext uri="{FF2B5EF4-FFF2-40B4-BE49-F238E27FC236}">
                <a16:creationId xmlns:a16="http://schemas.microsoft.com/office/drawing/2014/main" id="{2B446489-EE0A-B249-9391-11F4580C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10" y="1193541"/>
            <a:ext cx="4417017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C0C7F672-C1BA-8A41-BCB2-55843B760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25" y="3158461"/>
            <a:ext cx="6865749" cy="250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74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750E09-E6C3-044A-B93D-527357354644}"/>
              </a:ext>
            </a:extLst>
          </p:cNvPr>
          <p:cNvSpPr txBox="1"/>
          <p:nvPr/>
        </p:nvSpPr>
        <p:spPr>
          <a:xfrm>
            <a:off x="476337" y="377933"/>
            <a:ext cx="819132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sentiment analyses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Classifying text between positive and negative  	    	- transformer: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siebert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/sentiment-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roberta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-large-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english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topic modelling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Clustering terms into topics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–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term similarity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Comparing text &amp; semantic similarity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-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spelling checking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Finding misspelling/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ocr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errors and fixing them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- transformer: 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neuspell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ElmosclstmChecker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term evolution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Checking how a term has changed over the years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-  summarization: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Summarizing the text of a topic term (XLNET)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     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transformer:  </a:t>
            </a:r>
            <a:r>
              <a:rPr lang="en-US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XLNeT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351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sentiment analyses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Classifying text between positive and negative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topic modelling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Clustering terms into topics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 similarity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Comparing text &amp; semantic similarity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spelling checking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Finding misspelling/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ocr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errors and fixing them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 evolution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Checking how a term has changed over the years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	-  summarization: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Summarizing the text of a topic term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3FD4A-BD62-C646-8206-B3BEBA1C3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7" y="4629770"/>
            <a:ext cx="8384583" cy="5798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A7A05C-A0BB-F144-94E5-C6817562AE26}"/>
              </a:ext>
            </a:extLst>
          </p:cNvPr>
          <p:cNvSpPr txBox="1"/>
          <p:nvPr/>
        </p:nvSpPr>
        <p:spPr>
          <a:xfrm>
            <a:off x="476336" y="4145510"/>
            <a:ext cx="4628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Spelling Checking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Lewi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Term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BF31D3C0-6432-744B-A15E-3B967A8F271D}"/>
              </a:ext>
            </a:extLst>
          </p:cNvPr>
          <p:cNvSpPr/>
          <p:nvPr/>
        </p:nvSpPr>
        <p:spPr>
          <a:xfrm>
            <a:off x="4014061" y="5233685"/>
            <a:ext cx="247973" cy="340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F9B94C-0E98-7244-A52D-2F7D4A16B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6" y="5616416"/>
            <a:ext cx="8384584" cy="421100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D090EA6B-D739-EF41-BD77-4C4849FE4440}"/>
              </a:ext>
            </a:extLst>
          </p:cNvPr>
          <p:cNvSpPr/>
          <p:nvPr/>
        </p:nvSpPr>
        <p:spPr>
          <a:xfrm>
            <a:off x="3998009" y="5998786"/>
            <a:ext cx="247973" cy="340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6F1E83-99FC-F243-B079-1D31705943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6" y="6399371"/>
            <a:ext cx="8296258" cy="3713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7D0B83-A3A6-894F-B4B2-DD7F6CAFAFE3}"/>
              </a:ext>
            </a:extLst>
          </p:cNvPr>
          <p:cNvSpPr txBox="1"/>
          <p:nvPr/>
        </p:nvSpPr>
        <p:spPr>
          <a:xfrm>
            <a:off x="4370801" y="5251425"/>
            <a:ext cx="17620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Cleaned Definition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A19BE7-C6C6-C549-A0D1-FE1F2E2B7FC6}"/>
              </a:ext>
            </a:extLst>
          </p:cNvPr>
          <p:cNvSpPr txBox="1"/>
          <p:nvPr/>
        </p:nvSpPr>
        <p:spPr>
          <a:xfrm>
            <a:off x="4366183" y="5986593"/>
            <a:ext cx="18948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Compute Difference</a:t>
            </a:r>
          </a:p>
        </p:txBody>
      </p:sp>
    </p:spTree>
    <p:extLst>
      <p:ext uri="{BB962C8B-B14F-4D97-AF65-F5344CB8AC3E}">
        <p14:creationId xmlns:p14="http://schemas.microsoft.com/office/powerpoint/2010/main" val="11800562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Two types of “queries” to run against the EB Knowledge Graph 2.0 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Type 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Extracting information from the EB Knowledge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SPARQL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We “just” navigate through the KG to get the desired information.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Example: Given a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( e.g., </a:t>
            </a:r>
            <a:r>
              <a:rPr lang="en-US" sz="16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Edinburgh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), I can get the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Edition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Information (e.g., </a:t>
            </a:r>
            <a:r>
              <a:rPr lang="en-US" sz="16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Edition Title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2: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Processing information from the EB Knowledge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We are going to process further the definitions from the selected terms.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But for doing this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we needed to do some work on defoe first   Phase 4 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A2DAEA-BBDC-1C42-8AC0-3B0E2335FA62}"/>
              </a:ext>
            </a:extLst>
          </p:cNvPr>
          <p:cNvSpPr/>
          <p:nvPr/>
        </p:nvSpPr>
        <p:spPr>
          <a:xfrm>
            <a:off x="1321224" y="3028948"/>
            <a:ext cx="1323888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Term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F255E4-C747-9249-9AE9-29DE3D001E92}"/>
              </a:ext>
            </a:extLst>
          </p:cNvPr>
          <p:cNvSpPr/>
          <p:nvPr/>
        </p:nvSpPr>
        <p:spPr>
          <a:xfrm>
            <a:off x="3859636" y="3028949"/>
            <a:ext cx="1500100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48A11D-1341-3E40-96E3-83F306BD99A7}"/>
              </a:ext>
            </a:extLst>
          </p:cNvPr>
          <p:cNvSpPr/>
          <p:nvPr/>
        </p:nvSpPr>
        <p:spPr>
          <a:xfrm>
            <a:off x="6612360" y="3028948"/>
            <a:ext cx="1500100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16A1E2-E1F0-B44F-BAB9-75A86021FB64}"/>
              </a:ext>
            </a:extLst>
          </p:cNvPr>
          <p:cNvCxnSpPr>
            <a:endCxn id="13" idx="2"/>
          </p:cNvCxnSpPr>
          <p:nvPr/>
        </p:nvCxnSpPr>
        <p:spPr>
          <a:xfrm>
            <a:off x="2607011" y="3586160"/>
            <a:ext cx="1252625" cy="2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0E46EC8-A709-354F-ADDD-14A8A94C1444}"/>
              </a:ext>
            </a:extLst>
          </p:cNvPr>
          <p:cNvCxnSpPr/>
          <p:nvPr/>
        </p:nvCxnSpPr>
        <p:spPr>
          <a:xfrm>
            <a:off x="5359735" y="3586158"/>
            <a:ext cx="1252625" cy="2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703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.  Created a new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KG defoe connector (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based in SPARQL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to  run defoe queries using the EB Knowledge Graph as a source of data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defoe_KG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4.2.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defoe queries to be fully configurable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different filtering options, target, lexicon, etc.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196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DA3B2E6C-CDE5-BC4C-8D61-4552DF14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38" y="289160"/>
            <a:ext cx="8517524" cy="816740"/>
          </a:xfrm>
        </p:spPr>
        <p:txBody>
          <a:bodyPr vert="horz" lIns="68580" tIns="34290" rIns="68580" bIns="34290" rtlCol="0" anchor="ctr" anchorCtr="0">
            <a:normAutofit fontScale="90000"/>
          </a:bodyPr>
          <a:lstStyle/>
          <a:p>
            <a:r>
              <a:rPr lang="en-US" sz="3100" b="1" i="1" dirty="0">
                <a:solidFill>
                  <a:srgbClr val="7030A0"/>
                </a:solidFill>
              </a:rPr>
              <a:t>frances</a:t>
            </a:r>
            <a:r>
              <a:rPr lang="en-US" sz="3100" b="1" dirty="0">
                <a:solidFill>
                  <a:srgbClr val="7030A0"/>
                </a:solidFill>
              </a:rPr>
              <a:t>: Providing Automatic ML Analysis</a:t>
            </a:r>
            <a:br>
              <a:rPr lang="en-US" dirty="0"/>
            </a:b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690EC-3009-5147-B584-8931CDB4FFF6}"/>
              </a:ext>
            </a:extLst>
          </p:cNvPr>
          <p:cNvSpPr txBox="1"/>
          <p:nvPr/>
        </p:nvSpPr>
        <p:spPr>
          <a:xfrm>
            <a:off x="313237" y="957985"/>
            <a:ext cx="819132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frances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will provide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abstractions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to a variety of ML/NLP techniques </a:t>
            </a:r>
          </a:p>
          <a:p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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Extract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complex knowledge without being an expert data scientist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Train and use text embedding models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Employ topic mining, sentiment analysis, text summarization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Build knowledge graph(s) visualizing the results 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Using the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Encyclopaedia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Britannica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– </a:t>
            </a:r>
            <a:r>
              <a:rPr lang="en-US" b="1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frances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will allow us automatically to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Group similar articles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Detect how articles have changed across editions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 the relationships between articles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Classify articles into different categories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Summarise articles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Analyse the sentiment expressed in an article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924F18-2411-A042-8A8D-34E713AD4FD5}"/>
              </a:ext>
            </a:extLst>
          </p:cNvPr>
          <p:cNvSpPr txBox="1"/>
          <p:nvPr/>
        </p:nvSpPr>
        <p:spPr>
          <a:xfrm>
            <a:off x="650934" y="5984940"/>
            <a:ext cx="6912236" cy="707886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suite of ML functionalities that can be used  to analyse </a:t>
            </a:r>
          </a:p>
          <a:p>
            <a:pPr algn="ctr"/>
            <a:r>
              <a:rPr lang="en-GB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any other Data Foundry collection</a:t>
            </a:r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D1490BCF-D29C-2E44-A1A1-ABAF7CD491A3}"/>
              </a:ext>
            </a:extLst>
          </p:cNvPr>
          <p:cNvSpPr/>
          <p:nvPr/>
        </p:nvSpPr>
        <p:spPr>
          <a:xfrm>
            <a:off x="5776583" y="3445398"/>
            <a:ext cx="573776" cy="1864432"/>
          </a:xfrm>
          <a:prstGeom prst="rightBrace">
            <a:avLst>
              <a:gd name="adj1" fmla="val 8333"/>
              <a:gd name="adj2" fmla="val 50805"/>
            </a:avLst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763AC6-A9E4-D84F-840D-0EAC2C8D50D1}"/>
              </a:ext>
            </a:extLst>
          </p:cNvPr>
          <p:cNvSpPr txBox="1"/>
          <p:nvPr/>
        </p:nvSpPr>
        <p:spPr>
          <a:xfrm>
            <a:off x="6544454" y="4009264"/>
            <a:ext cx="2363799" cy="78483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GB" sz="1500" i="1" dirty="0">
                <a:solidFill>
                  <a:schemeClr val="tx1"/>
                </a:solidFill>
              </a:rPr>
              <a:t>Overview of how the </a:t>
            </a:r>
          </a:p>
          <a:p>
            <a:r>
              <a:rPr lang="en-GB" sz="1500" i="1" dirty="0">
                <a:solidFill>
                  <a:schemeClr val="tx1"/>
                </a:solidFill>
              </a:rPr>
              <a:t>Encyclopaedia Britannica </a:t>
            </a:r>
          </a:p>
          <a:p>
            <a:r>
              <a:rPr lang="en-GB" sz="1500" i="1" dirty="0">
                <a:solidFill>
                  <a:schemeClr val="tx1"/>
                </a:solidFill>
              </a:rPr>
              <a:t>has changed over time</a:t>
            </a:r>
            <a:endParaRPr lang="en-US" sz="1500" i="1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3448FE-A3CE-5141-AB78-F4A94DFA5C96}"/>
              </a:ext>
            </a:extLst>
          </p:cNvPr>
          <p:cNvCxnSpPr/>
          <p:nvPr/>
        </p:nvCxnSpPr>
        <p:spPr>
          <a:xfrm>
            <a:off x="3363132" y="5325328"/>
            <a:ext cx="0" cy="659612"/>
          </a:xfrm>
          <a:prstGeom prst="straightConnector1">
            <a:avLst/>
          </a:prstGeom>
          <a:ln w="1016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771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4.3 defoe text mining queries: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frequency_keysearch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Count number of terms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or times 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and group by years. Several filtering options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term_fulltext_keysearch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terms definitions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term_snippet_keysearch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snippets of definitions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options, including the snippet size.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publication_normalization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 the number of documents, pages, words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per year.</a:t>
            </a:r>
            <a:endParaRPr lang="en-US" sz="18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uris_keysearch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</a:t>
            </a:r>
            <a:r>
              <a:rPr lang="en-US" sz="1800" b="1" dirty="0" err="1">
                <a:solidFill>
                  <a:prstClr val="black"/>
                </a:solidFill>
                <a:latin typeface="Calibri" panose="020F0502020204030204"/>
              </a:rPr>
              <a:t>uris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 of terms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geoparser_terms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Geoparsing the term definition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  <a:endParaRPr lang="en-US" sz="1800" i="1" u="sng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049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4.4  Created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new defoe ML/NLP queries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(using also deep learning transformers)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sentiment analysis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Calculate the sentiment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analyses of selected terms.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topic modelling: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Calculate the topic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of selected terms. Filtering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          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spelling checker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Check the spelling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of selected terms. Filtering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BBB54-4FE9-1E41-B905-205CF3FB9F7E}"/>
              </a:ext>
            </a:extLst>
          </p:cNvPr>
          <p:cNvSpPr txBox="1"/>
          <p:nvPr/>
        </p:nvSpPr>
        <p:spPr>
          <a:xfrm>
            <a:off x="3699078" y="2732423"/>
            <a:ext cx="1175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(TO-DO)</a:t>
            </a:r>
          </a:p>
        </p:txBody>
      </p:sp>
    </p:spTree>
    <p:extLst>
      <p:ext uri="{BB962C8B-B14F-4D97-AF65-F5344CB8AC3E}">
        <p14:creationId xmlns:p14="http://schemas.microsoft.com/office/powerpoint/2010/main" val="2328950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93431"/>
            <a:ext cx="819132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5: Flask Web-Application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5.1 Web-User Interface: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So,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users DO NOT have to create SPARQL or defoe queries –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 web-application does it for them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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Abstractions to SPARQL &amp; DEFOE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The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web-app runs both types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of queries and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visualizes the results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Functionalities: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Term Search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Term Similarity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Topic Modelling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Spelling Checker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Defoe queries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EB Details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Knowledge Graph Resources Visualizations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5.2 Flask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JQuery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+ JavaScript + HTML + CSS + Web-services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Plotly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0662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93431"/>
            <a:ext cx="819132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Summary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ALTO &amp; METS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+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Extracted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(v.1)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Extracted terms and metadata (v.1) +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postprocessing scripts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</a:t>
            </a: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2.1 Final set of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(v.2)</a:t>
            </a: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2.2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ontology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(v.2) + EB ontology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1.0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1.0 + Transformers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 + defoe 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defoe_KG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defoe_KG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+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configurable defoe queries  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 + defoe_KG + defoe queries (text mining/ NLP)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Queries:</a:t>
            </a: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8.1 Type 1: SPARQL queries: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Extracting the EB KG data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8.2 Type 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 queries: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Processing the EB KG data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Flask-web app: User-Interaction with the EB KG</a:t>
            </a: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9.1 Abstractions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to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SPARQL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 queries &amp; download of results &amp; visualizations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6927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AA48F3-0D51-E444-90C2-7901218E6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5741"/>
            <a:ext cx="9168571" cy="51093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B52FEA-613B-1C48-A08A-2A8539850D7E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BDF756-60D6-DC4F-A939-419E17F903D5}"/>
              </a:ext>
            </a:extLst>
          </p:cNvPr>
          <p:cNvSpPr txBox="1"/>
          <p:nvPr/>
        </p:nvSpPr>
        <p:spPr>
          <a:xfrm>
            <a:off x="3267508" y="6092259"/>
            <a:ext cx="2608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FLASK Web-Application</a:t>
            </a:r>
          </a:p>
        </p:txBody>
      </p:sp>
    </p:spTree>
    <p:extLst>
      <p:ext uri="{BB962C8B-B14F-4D97-AF65-F5344CB8AC3E}">
        <p14:creationId xmlns:p14="http://schemas.microsoft.com/office/powerpoint/2010/main" val="14306690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AA48F3-0D51-E444-90C2-7901218E6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5741"/>
            <a:ext cx="9168571" cy="51093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FA6EFB-3EBF-FB4A-BEE4-2D92BEEA3387}"/>
              </a:ext>
            </a:extLst>
          </p:cNvPr>
          <p:cNvSpPr txBox="1"/>
          <p:nvPr/>
        </p:nvSpPr>
        <p:spPr>
          <a:xfrm>
            <a:off x="44921" y="591198"/>
            <a:ext cx="4346368" cy="523220"/>
          </a:xfrm>
          <a:prstGeom prst="rect">
            <a:avLst/>
          </a:prstGeom>
          <a:solidFill>
            <a:schemeClr val="accent2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1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D76FE6-2B27-2143-B59D-C26220AC99C8}"/>
              </a:ext>
            </a:extLst>
          </p:cNvPr>
          <p:cNvSpPr txBox="1"/>
          <p:nvPr/>
        </p:nvSpPr>
        <p:spPr>
          <a:xfrm>
            <a:off x="5461786" y="600372"/>
            <a:ext cx="2132383" cy="523220"/>
          </a:xfrm>
          <a:prstGeom prst="rect">
            <a:avLst/>
          </a:prstGeom>
          <a:solidFill>
            <a:schemeClr val="accent2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1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5F0AA4-5ADC-E442-9138-5C57BEFB4460}"/>
              </a:ext>
            </a:extLst>
          </p:cNvPr>
          <p:cNvSpPr txBox="1"/>
          <p:nvPr/>
        </p:nvSpPr>
        <p:spPr>
          <a:xfrm>
            <a:off x="4436211" y="600372"/>
            <a:ext cx="1025576" cy="523220"/>
          </a:xfrm>
          <a:prstGeom prst="rect">
            <a:avLst/>
          </a:prstGeom>
          <a:solidFill>
            <a:schemeClr val="accent6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2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56E6E-6395-CA44-A37B-B3226D350151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C5B1C-4BB5-314B-8A31-FFA81C1CB634}"/>
              </a:ext>
            </a:extLst>
          </p:cNvPr>
          <p:cNvSpPr txBox="1"/>
          <p:nvPr/>
        </p:nvSpPr>
        <p:spPr>
          <a:xfrm>
            <a:off x="367425" y="6115289"/>
            <a:ext cx="8542723" cy="600164"/>
          </a:xfrm>
          <a:prstGeom prst="rect">
            <a:avLst/>
          </a:prstGeom>
          <a:solidFill>
            <a:srgbClr val="00B0F0">
              <a:alpha val="12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Note: Two types of EB-KG queries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 - </a:t>
            </a:r>
            <a:r>
              <a:rPr lang="en-US" sz="1100" b="1" dirty="0">
                <a:solidFill>
                  <a:schemeClr val="tx1"/>
                </a:solidFill>
              </a:rPr>
              <a:t>Type 1</a:t>
            </a:r>
            <a:r>
              <a:rPr lang="en-US" sz="1100" dirty="0">
                <a:solidFill>
                  <a:schemeClr val="tx1"/>
                </a:solidFill>
              </a:rPr>
              <a:t>: Extracting information from EB-KG – Navigating across the KG – </a:t>
            </a:r>
            <a:r>
              <a:rPr lang="en-US" sz="1100" b="1" dirty="0">
                <a:solidFill>
                  <a:schemeClr val="tx1"/>
                </a:solidFill>
              </a:rPr>
              <a:t>SPARQL queries </a:t>
            </a:r>
          </a:p>
          <a:p>
            <a:r>
              <a:rPr lang="en-US" sz="1100" dirty="0">
                <a:solidFill>
                  <a:schemeClr val="tx1"/>
                </a:solidFill>
              </a:rPr>
              <a:t>-  </a:t>
            </a:r>
            <a:r>
              <a:rPr lang="en-US" sz="1100" b="1" dirty="0">
                <a:solidFill>
                  <a:schemeClr val="tx1"/>
                </a:solidFill>
              </a:rPr>
              <a:t>Type 2:</a:t>
            </a:r>
            <a:r>
              <a:rPr lang="en-US" sz="1100" dirty="0">
                <a:solidFill>
                  <a:schemeClr val="tx1"/>
                </a:solidFill>
              </a:rPr>
              <a:t> Processing information from EB-KG  -- Processing in parallel further the Term’s definitions (stored in KG) – </a:t>
            </a:r>
            <a:r>
              <a:rPr lang="en-US" sz="1100" b="1" dirty="0">
                <a:solidFill>
                  <a:schemeClr val="tx1"/>
                </a:solidFill>
              </a:rPr>
              <a:t>DEFOE queries</a:t>
            </a:r>
          </a:p>
        </p:txBody>
      </p:sp>
    </p:spTree>
    <p:extLst>
      <p:ext uri="{BB962C8B-B14F-4D97-AF65-F5344CB8AC3E}">
        <p14:creationId xmlns:p14="http://schemas.microsoft.com/office/powerpoint/2010/main" val="14361711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278969" y="373379"/>
            <a:ext cx="1784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 Similarity</a:t>
            </a:r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02372824-0DBE-AB4C-ABF8-8DFBC335A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098" y="2815262"/>
            <a:ext cx="6261315" cy="3763450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D01B188E-DADE-9D4D-BF64-417F0B689D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5" r="1703" b="7165"/>
          <a:stretch/>
        </p:blipFill>
        <p:spPr>
          <a:xfrm>
            <a:off x="1202098" y="773489"/>
            <a:ext cx="6261315" cy="196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109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121FE0E-775D-E34B-A2C0-B8AD8678B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218531"/>
            <a:ext cx="3968749" cy="2420937"/>
          </a:xfrm>
          <a:prstGeom prst="rect">
            <a:avLst/>
          </a:prstGeom>
        </p:spPr>
      </p:pic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891781B-0224-AA4B-8EF8-2086C05AE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648" y="2367359"/>
            <a:ext cx="3968751" cy="2123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712922" y="1270861"/>
            <a:ext cx="1869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 Modelling</a:t>
            </a:r>
          </a:p>
        </p:txBody>
      </p:sp>
    </p:spTree>
    <p:extLst>
      <p:ext uri="{BB962C8B-B14F-4D97-AF65-F5344CB8AC3E}">
        <p14:creationId xmlns:p14="http://schemas.microsoft.com/office/powerpoint/2010/main" val="39467072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B9188B0-64D6-3547-9E77-BC4B1CB9F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316"/>
            <a:ext cx="8958020" cy="3437112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0B4D381F-0DD1-4C49-BE34-8B0E1599A37E}"/>
              </a:ext>
            </a:extLst>
          </p:cNvPr>
          <p:cNvSpPr/>
          <p:nvPr/>
        </p:nvSpPr>
        <p:spPr>
          <a:xfrm>
            <a:off x="4262034" y="3580108"/>
            <a:ext cx="449451" cy="5269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F9A7645D-D9BD-974C-92B3-F886E7C73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554" y="4460275"/>
            <a:ext cx="7604439" cy="197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64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712922" y="1270861"/>
            <a:ext cx="1869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 Modelling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F42E3B3E-F9A9-7247-AD09-6E4954F63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8221"/>
            <a:ext cx="9144000" cy="561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10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My Journey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From Semi-Structured EB  information (ALTO &amp; METS XML files)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Information Extraction  Knowledge Graph   Deep learning Transformers 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Augmented EB-Knowledge Graph with advance AI-methods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Querying Augment EB Knowledge Graph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Extracting information already stored in the EB-Knowledge Graph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Processing information stored in the EB-Knowledge Graph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in parallel  Create new data/results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260855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220C4A6-6ECE-4445-8F06-FB0F02590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929" y="4400826"/>
            <a:ext cx="5315919" cy="2200890"/>
          </a:xfrm>
          <a:prstGeom prst="rect">
            <a:avLst/>
          </a:prstGeo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A019D37-C91E-9C4D-B01F-C27AB4D61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23" y="1688974"/>
            <a:ext cx="5946366" cy="2727535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28DAC7A-8955-AE48-8A3B-BD51140DC8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21" y="23690"/>
            <a:ext cx="9144000" cy="17191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4E18D3-13E5-3E48-B90B-6FD093844E5B}"/>
              </a:ext>
            </a:extLst>
          </p:cNvPr>
          <p:cNvSpPr txBox="1"/>
          <p:nvPr/>
        </p:nvSpPr>
        <p:spPr>
          <a:xfrm>
            <a:off x="2389216" y="129131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</p:spTree>
    <p:extLst>
      <p:ext uri="{BB962C8B-B14F-4D97-AF65-F5344CB8AC3E}">
        <p14:creationId xmlns:p14="http://schemas.microsoft.com/office/powerpoint/2010/main" val="37644321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712922" y="1270861"/>
            <a:ext cx="2952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Visualization of Resources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BD17D5E-CD0B-E14E-B950-8F683943E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83" y="2038789"/>
            <a:ext cx="6586780" cy="373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919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D3D7AE4-B92D-E847-A02D-5A6E43749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85" y="957905"/>
            <a:ext cx="4807563" cy="4956250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DCDD6EB-769D-E343-BC39-70C8F4BB0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178" y="672339"/>
            <a:ext cx="3910161" cy="2756661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5EB1FE2-8CE9-EF41-A6DC-11C5C1FD6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252" y="3576816"/>
            <a:ext cx="3463087" cy="24155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97B3A1-1213-D24D-8F3B-F525D3178209}"/>
              </a:ext>
            </a:extLst>
          </p:cNvPr>
          <p:cNvSpPr txBox="1"/>
          <p:nvPr/>
        </p:nvSpPr>
        <p:spPr>
          <a:xfrm>
            <a:off x="1943203" y="64942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</p:spTree>
    <p:extLst>
      <p:ext uri="{BB962C8B-B14F-4D97-AF65-F5344CB8AC3E}">
        <p14:creationId xmlns:p14="http://schemas.microsoft.com/office/powerpoint/2010/main" val="19136060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037DDDA-C2FE-5A40-989F-4753BA1CFE73}"/>
              </a:ext>
            </a:extLst>
          </p:cNvPr>
          <p:cNvGrpSpPr/>
          <p:nvPr/>
        </p:nvGrpSpPr>
        <p:grpSpPr>
          <a:xfrm>
            <a:off x="0" y="972654"/>
            <a:ext cx="9049685" cy="4026901"/>
            <a:chOff x="723914" y="475722"/>
            <a:chExt cx="10629930" cy="53692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73E50D6-42E3-A443-B4B6-59C495C6593F}"/>
                </a:ext>
              </a:extLst>
            </p:cNvPr>
            <p:cNvGrpSpPr/>
            <p:nvPr/>
          </p:nvGrpSpPr>
          <p:grpSpPr>
            <a:xfrm>
              <a:off x="723914" y="475722"/>
              <a:ext cx="10629930" cy="5369201"/>
              <a:chOff x="920755" y="475722"/>
              <a:chExt cx="10629930" cy="536920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66FEA7A-489E-C040-9ED6-D7498751261E}"/>
                  </a:ext>
                </a:extLst>
              </p:cNvPr>
              <p:cNvGrpSpPr/>
              <p:nvPr/>
            </p:nvGrpSpPr>
            <p:grpSpPr>
              <a:xfrm>
                <a:off x="920755" y="475722"/>
                <a:ext cx="5223290" cy="5369201"/>
                <a:chOff x="891726" y="435446"/>
                <a:chExt cx="5223290" cy="5369201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2BF2DC8B-CDD1-C04C-BF35-313C7623DD4D}"/>
                    </a:ext>
                  </a:extLst>
                </p:cNvPr>
                <p:cNvSpPr/>
                <p:nvPr/>
              </p:nvSpPr>
              <p:spPr>
                <a:xfrm>
                  <a:off x="1116106" y="13581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B90D5AE1-483D-3B48-97A4-7B3F78797A99}"/>
                    </a:ext>
                  </a:extLst>
                </p:cNvPr>
                <p:cNvSpPr/>
                <p:nvPr/>
              </p:nvSpPr>
              <p:spPr>
                <a:xfrm>
                  <a:off x="1268506" y="15105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3893AE5-7610-324E-AD63-B3EF31ACFEE2}"/>
                    </a:ext>
                  </a:extLst>
                </p:cNvPr>
                <p:cNvSpPr/>
                <p:nvPr/>
              </p:nvSpPr>
              <p:spPr>
                <a:xfrm>
                  <a:off x="1420906" y="16629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2264059-47F3-9C4A-9F16-89DC801096D3}"/>
                    </a:ext>
                  </a:extLst>
                </p:cNvPr>
                <p:cNvSpPr/>
                <p:nvPr/>
              </p:nvSpPr>
              <p:spPr>
                <a:xfrm>
                  <a:off x="1573306" y="1815354"/>
                  <a:ext cx="1261592" cy="92112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dirty="0">
                      <a:solidFill>
                        <a:schemeClr val="bg1"/>
                      </a:solidFill>
                    </a:rPr>
                    <a:t>Scanned</a:t>
                  </a:r>
                </a:p>
                <a:p>
                  <a:pPr algn="ctr"/>
                  <a:r>
                    <a:rPr lang="en-US" sz="1500" dirty="0">
                      <a:solidFill>
                        <a:schemeClr val="bg1"/>
                      </a:solidFill>
                    </a:rPr>
                    <a:t>text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6C1F1D49-05AE-104D-A2F8-9C36B99D6B99}"/>
                    </a:ext>
                  </a:extLst>
                </p:cNvPr>
                <p:cNvGrpSpPr/>
                <p:nvPr/>
              </p:nvGrpSpPr>
              <p:grpSpPr>
                <a:xfrm>
                  <a:off x="1104900" y="2895600"/>
                  <a:ext cx="1661193" cy="1437596"/>
                  <a:chOff x="1425387" y="3096517"/>
                  <a:chExt cx="1661193" cy="1437596"/>
                </a:xfrm>
              </p:grpSpPr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D5E0A84-9FF3-B242-9DB5-4B6B2FA6618D}"/>
                      </a:ext>
                    </a:extLst>
                  </p:cNvPr>
                  <p:cNvSpPr/>
                  <p:nvPr/>
                </p:nvSpPr>
                <p:spPr>
                  <a:xfrm>
                    <a:off x="1425387" y="30965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E070C2C8-390D-CC4C-B5BC-A0776AC67EDB}"/>
                      </a:ext>
                    </a:extLst>
                  </p:cNvPr>
                  <p:cNvSpPr/>
                  <p:nvPr/>
                </p:nvSpPr>
                <p:spPr>
                  <a:xfrm>
                    <a:off x="1577787" y="32489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8B4D1222-A9A5-494F-B828-C9AEA8C4D9B8}"/>
                      </a:ext>
                    </a:extLst>
                  </p:cNvPr>
                  <p:cNvSpPr/>
                  <p:nvPr/>
                </p:nvSpPr>
                <p:spPr>
                  <a:xfrm>
                    <a:off x="1730187" y="34013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C3DDCEB6-9C20-3140-AE21-BBBBFE078B41}"/>
                      </a:ext>
                    </a:extLst>
                  </p:cNvPr>
                  <p:cNvSpPr/>
                  <p:nvPr/>
                </p:nvSpPr>
                <p:spPr>
                  <a:xfrm>
                    <a:off x="1882587" y="3553717"/>
                    <a:ext cx="1203993" cy="980396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Scanned</a:t>
                    </a:r>
                  </a:p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text</a:t>
                    </a:r>
                  </a:p>
                </p:txBody>
              </p:sp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E3D617E9-7720-5A41-89F3-D99BD4D83664}"/>
                    </a:ext>
                  </a:extLst>
                </p:cNvPr>
                <p:cNvGrpSpPr/>
                <p:nvPr/>
              </p:nvGrpSpPr>
              <p:grpSpPr>
                <a:xfrm>
                  <a:off x="1268506" y="4578723"/>
                  <a:ext cx="1566392" cy="1225924"/>
                  <a:chOff x="1337981" y="4828157"/>
                  <a:chExt cx="1566392" cy="1225924"/>
                </a:xfrm>
              </p:grpSpPr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486E92C6-225C-B249-9B51-503F2E8FF930}"/>
                      </a:ext>
                    </a:extLst>
                  </p:cNvPr>
                  <p:cNvSpPr/>
                  <p:nvPr/>
                </p:nvSpPr>
                <p:spPr>
                  <a:xfrm>
                    <a:off x="1337981" y="4828157"/>
                    <a:ext cx="1089212" cy="927847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5A9FF203-01C6-494D-9ADC-AD184193D798}"/>
                      </a:ext>
                    </a:extLst>
                  </p:cNvPr>
                  <p:cNvSpPr/>
                  <p:nvPr/>
                </p:nvSpPr>
                <p:spPr>
                  <a:xfrm>
                    <a:off x="1490381" y="4980557"/>
                    <a:ext cx="1089212" cy="927847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40E8C79E-AAFE-A64E-B3E2-6554DC13433D}"/>
                      </a:ext>
                    </a:extLst>
                  </p:cNvPr>
                  <p:cNvSpPr/>
                  <p:nvPr/>
                </p:nvSpPr>
                <p:spPr>
                  <a:xfrm>
                    <a:off x="1642781" y="5132958"/>
                    <a:ext cx="1261592" cy="921123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Scanned</a:t>
                    </a:r>
                  </a:p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text</a:t>
                    </a:r>
                  </a:p>
                </p:txBody>
              </p:sp>
            </p:grpSp>
            <p:sp>
              <p:nvSpPr>
                <p:cNvPr id="7" name="Right Arrow 6">
                  <a:extLst>
                    <a:ext uri="{FF2B5EF4-FFF2-40B4-BE49-F238E27FC236}">
                      <a16:creationId xmlns:a16="http://schemas.microsoft.com/office/drawing/2014/main" id="{F53F4EBE-64FB-A542-9FFE-A7074C861DE0}"/>
                    </a:ext>
                  </a:extLst>
                </p:cNvPr>
                <p:cNvSpPr/>
                <p:nvPr/>
              </p:nvSpPr>
              <p:spPr>
                <a:xfrm>
                  <a:off x="2880917" y="3352800"/>
                  <a:ext cx="410485" cy="232815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F5879BB-F76C-E34B-8313-EFF92BDC6337}"/>
                    </a:ext>
                  </a:extLst>
                </p:cNvPr>
                <p:cNvSpPr txBox="1"/>
                <p:nvPr/>
              </p:nvSpPr>
              <p:spPr>
                <a:xfrm>
                  <a:off x="3470614" y="2367730"/>
                  <a:ext cx="2644402" cy="1723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tx1"/>
                      </a:solidFill>
                    </a:rPr>
                    <a:t>Parallel Data ingestion</a:t>
                  </a:r>
                  <a:r>
                    <a:rPr lang="en-US" sz="1500" dirty="0">
                      <a:solidFill>
                        <a:schemeClr val="tx1"/>
                      </a:solidFill>
                    </a:rPr>
                    <a:t>:</a:t>
                  </a:r>
                  <a:endParaRPr lang="en-US" sz="1500" dirty="0">
                    <a:solidFill>
                      <a:schemeClr val="tx1"/>
                    </a:solidFill>
                    <a:sym typeface="Wingdings" pitchFamily="2" charset="2"/>
                  </a:endParaRP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NLP preprocessing pipeline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Postprocessing data-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Transform data to RDF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  (Knowledge Graph)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4E3A8C8-8D09-9643-BE15-F9E0096D8484}"/>
                    </a:ext>
                  </a:extLst>
                </p:cNvPr>
                <p:cNvSpPr txBox="1"/>
                <p:nvPr/>
              </p:nvSpPr>
              <p:spPr>
                <a:xfrm>
                  <a:off x="891726" y="435446"/>
                  <a:ext cx="399912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tx1"/>
                      </a:solidFill>
                    </a:rPr>
                    <a:t>NSL Data Foundry Collections 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C29923-BA29-F045-AD53-2C9853EC4298}"/>
                  </a:ext>
                </a:extLst>
              </p:cNvPr>
              <p:cNvSpPr txBox="1"/>
              <p:nvPr/>
            </p:nvSpPr>
            <p:spPr>
              <a:xfrm>
                <a:off x="7810934" y="1126023"/>
                <a:ext cx="3739751" cy="636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b="1" i="1" dirty="0">
                    <a:solidFill>
                      <a:schemeClr val="tx1"/>
                    </a:solidFill>
                  </a:rPr>
                  <a:t>frances - </a:t>
                </a:r>
                <a:r>
                  <a:rPr lang="en-US" sz="1500" b="1" i="1" dirty="0">
                    <a:solidFill>
                      <a:schemeClr val="tx1"/>
                    </a:solidFill>
                  </a:rPr>
                  <a:t>User interface</a:t>
                </a:r>
              </a:p>
            </p:txBody>
          </p:sp>
        </p:grp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B88A76C6-70CA-7B4B-AA63-118758F618AD}"/>
                </a:ext>
              </a:extLst>
            </p:cNvPr>
            <p:cNvSpPr/>
            <p:nvPr/>
          </p:nvSpPr>
          <p:spPr>
            <a:xfrm rot="3479802">
              <a:off x="2727971" y="2346935"/>
              <a:ext cx="424401" cy="1989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73B85C8-EB4C-804F-A36B-08BCA9A14FB8}"/>
              </a:ext>
            </a:extLst>
          </p:cNvPr>
          <p:cNvSpPr txBox="1"/>
          <p:nvPr/>
        </p:nvSpPr>
        <p:spPr>
          <a:xfrm>
            <a:off x="6434598" y="2474065"/>
            <a:ext cx="295433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defoe Text-mining queries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ML/NLP analyses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Transformers, Bert, </a:t>
            </a:r>
            <a:r>
              <a:rPr lang="en-US" sz="1500" dirty="0" err="1">
                <a:solidFill>
                  <a:schemeClr val="tx1"/>
                </a:solidFill>
                <a:sym typeface="Wingdings" pitchFamily="2" charset="2"/>
              </a:rPr>
              <a:t>RoBerTa</a:t>
            </a:r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, 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    </a:t>
            </a:r>
            <a:endParaRPr lang="en-US" sz="1500" b="1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DEBC191A-9144-E543-BD2E-C61D74B0E947}"/>
              </a:ext>
            </a:extLst>
          </p:cNvPr>
          <p:cNvSpPr/>
          <p:nvPr/>
        </p:nvSpPr>
        <p:spPr>
          <a:xfrm rot="19580030">
            <a:off x="1735982" y="3669340"/>
            <a:ext cx="418313" cy="1458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BA77BD3-3C37-1D43-AF1B-A15E374B41AC}"/>
              </a:ext>
            </a:extLst>
          </p:cNvPr>
          <p:cNvSpPr txBox="1"/>
          <p:nvPr/>
        </p:nvSpPr>
        <p:spPr>
          <a:xfrm>
            <a:off x="4341233" y="4719898"/>
            <a:ext cx="34164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Visualizations </a:t>
            </a:r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- N-grams, 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Knowledge graph</a:t>
            </a:r>
          </a:p>
          <a:p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28C9A3-F320-2947-BB68-C82EF5C802B1}"/>
              </a:ext>
            </a:extLst>
          </p:cNvPr>
          <p:cNvSpPr txBox="1"/>
          <p:nvPr/>
        </p:nvSpPr>
        <p:spPr>
          <a:xfrm>
            <a:off x="7373796" y="4883625"/>
            <a:ext cx="28553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Download Results</a:t>
            </a:r>
          </a:p>
        </p:txBody>
      </p:sp>
      <p:sp>
        <p:nvSpPr>
          <p:cNvPr id="52" name="Title 2">
            <a:extLst>
              <a:ext uri="{FF2B5EF4-FFF2-40B4-BE49-F238E27FC236}">
                <a16:creationId xmlns:a16="http://schemas.microsoft.com/office/drawing/2014/main" id="{E4BD540C-CD20-A54E-B83A-22301C0DD8C8}"/>
              </a:ext>
            </a:extLst>
          </p:cNvPr>
          <p:cNvSpPr txBox="1">
            <a:spLocks/>
          </p:cNvSpPr>
          <p:nvPr/>
        </p:nvSpPr>
        <p:spPr>
          <a:xfrm>
            <a:off x="150138" y="289160"/>
            <a:ext cx="8517524" cy="816740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rmAutofit fontScale="600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000" b="1" i="1" dirty="0">
                <a:solidFill>
                  <a:srgbClr val="7030A0"/>
                </a:solidFill>
              </a:rPr>
              <a:t>frances:</a:t>
            </a:r>
            <a:r>
              <a:rPr lang="en-US" sz="4000" b="1" dirty="0">
                <a:solidFill>
                  <a:srgbClr val="7030A0"/>
                </a:solidFill>
              </a:rPr>
              <a:t> Architecture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E1991B3-4C51-E148-9726-8EEC30C563FB}"/>
              </a:ext>
            </a:extLst>
          </p:cNvPr>
          <p:cNvSpPr txBox="1"/>
          <p:nvPr/>
        </p:nvSpPr>
        <p:spPr>
          <a:xfrm>
            <a:off x="6233464" y="5316107"/>
            <a:ext cx="34164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Exploring further results</a:t>
            </a:r>
          </a:p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   </a:t>
            </a:r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076489-D766-D741-88B9-B5F00FE37DF4}"/>
              </a:ext>
            </a:extLst>
          </p:cNvPr>
          <p:cNvSpPr txBox="1"/>
          <p:nvPr/>
        </p:nvSpPr>
        <p:spPr>
          <a:xfrm>
            <a:off x="1868210" y="1388949"/>
            <a:ext cx="153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tx1"/>
                </a:solidFill>
              </a:rPr>
              <a:t>defoe</a:t>
            </a:r>
            <a:endParaRPr lang="en-US" sz="1500" b="1" i="1" dirty="0">
              <a:solidFill>
                <a:schemeClr val="tx1"/>
              </a:solidFill>
            </a:endParaRP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2AD47549-7935-9A4B-939F-2554AB552671}"/>
              </a:ext>
            </a:extLst>
          </p:cNvPr>
          <p:cNvSpPr/>
          <p:nvPr/>
        </p:nvSpPr>
        <p:spPr>
          <a:xfrm>
            <a:off x="4527126" y="2732486"/>
            <a:ext cx="1150317" cy="954702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Knowledge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Graph</a:t>
            </a: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924D1129-EB90-FB49-8F87-2689C32E7932}"/>
              </a:ext>
            </a:extLst>
          </p:cNvPr>
          <p:cNvSpPr/>
          <p:nvPr/>
        </p:nvSpPr>
        <p:spPr>
          <a:xfrm>
            <a:off x="5859303" y="3099598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63" name="Can 62">
            <a:extLst>
              <a:ext uri="{FF2B5EF4-FFF2-40B4-BE49-F238E27FC236}">
                <a16:creationId xmlns:a16="http://schemas.microsoft.com/office/drawing/2014/main" id="{60AD60F7-46B2-8D4D-80AF-D41555D1D3A4}"/>
              </a:ext>
            </a:extLst>
          </p:cNvPr>
          <p:cNvSpPr/>
          <p:nvPr/>
        </p:nvSpPr>
        <p:spPr>
          <a:xfrm>
            <a:off x="6704969" y="3771511"/>
            <a:ext cx="1150317" cy="954702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1F623E29-A5B4-DA46-BFD1-7C7714375F18}"/>
              </a:ext>
            </a:extLst>
          </p:cNvPr>
          <p:cNvSpPr/>
          <p:nvPr/>
        </p:nvSpPr>
        <p:spPr>
          <a:xfrm rot="5400000" flipV="1">
            <a:off x="7004461" y="3362993"/>
            <a:ext cx="465133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EC78DF62-F15F-7846-8845-715DF5B63639}"/>
              </a:ext>
            </a:extLst>
          </p:cNvPr>
          <p:cNvSpPr/>
          <p:nvPr/>
        </p:nvSpPr>
        <p:spPr>
          <a:xfrm>
            <a:off x="4100979" y="3099598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CE2E37CC-818E-B14D-85AF-9769DE33D101}"/>
              </a:ext>
            </a:extLst>
          </p:cNvPr>
          <p:cNvSpPr/>
          <p:nvPr/>
        </p:nvSpPr>
        <p:spPr>
          <a:xfrm rot="8976897" flipV="1">
            <a:off x="5720666" y="4444282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13E9FDEB-85D1-8849-B29F-15ADCC396E7C}"/>
              </a:ext>
            </a:extLst>
          </p:cNvPr>
          <p:cNvSpPr/>
          <p:nvPr/>
        </p:nvSpPr>
        <p:spPr>
          <a:xfrm rot="5400000" flipV="1">
            <a:off x="7027265" y="4944336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F958089B-C0CC-ED43-8DF1-86C6163F9F5A}"/>
              </a:ext>
            </a:extLst>
          </p:cNvPr>
          <p:cNvSpPr/>
          <p:nvPr/>
        </p:nvSpPr>
        <p:spPr>
          <a:xfrm rot="2809743" flipV="1">
            <a:off x="8243495" y="4510832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990529-2E1A-8443-8A42-10BEB2299A58}"/>
              </a:ext>
            </a:extLst>
          </p:cNvPr>
          <p:cNvSpPr/>
          <p:nvPr/>
        </p:nvSpPr>
        <p:spPr>
          <a:xfrm>
            <a:off x="1693478" y="1291358"/>
            <a:ext cx="2848889" cy="4401322"/>
          </a:xfrm>
          <a:prstGeom prst="rect">
            <a:avLst/>
          </a:prstGeom>
          <a:solidFill>
            <a:schemeClr val="accent2">
              <a:lumMod val="40000"/>
              <a:lumOff val="60000"/>
              <a:alpha val="32000"/>
            </a:schemeClr>
          </a:solidFill>
          <a:ln>
            <a:solidFill>
              <a:schemeClr val="accent2">
                <a:lumMod val="40000"/>
                <a:lumOff val="60000"/>
                <a:alpha val="1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F9ED6F4-8452-4B46-B9B8-B43575AABA28}"/>
              </a:ext>
            </a:extLst>
          </p:cNvPr>
          <p:cNvSpPr/>
          <p:nvPr/>
        </p:nvSpPr>
        <p:spPr>
          <a:xfrm>
            <a:off x="4497998" y="1291358"/>
            <a:ext cx="4464518" cy="4401322"/>
          </a:xfrm>
          <a:prstGeom prst="rect">
            <a:avLst/>
          </a:prstGeom>
          <a:solidFill>
            <a:schemeClr val="accent4">
              <a:lumMod val="20000"/>
              <a:lumOff val="80000"/>
              <a:alpha val="32000"/>
            </a:schemeClr>
          </a:solidFill>
          <a:ln>
            <a:solidFill>
              <a:schemeClr val="accent2">
                <a:lumMod val="40000"/>
                <a:lumOff val="60000"/>
                <a:alpha val="1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01407BDF-E159-2849-BC83-4AF27FF1DEA3}"/>
              </a:ext>
            </a:extLst>
          </p:cNvPr>
          <p:cNvSpPr/>
          <p:nvPr/>
        </p:nvSpPr>
        <p:spPr>
          <a:xfrm rot="10800000">
            <a:off x="5865885" y="3310269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047DDE-260F-3E43-B7D0-EA0E503323AD}"/>
              </a:ext>
            </a:extLst>
          </p:cNvPr>
          <p:cNvSpPr txBox="1"/>
          <p:nvPr/>
        </p:nvSpPr>
        <p:spPr>
          <a:xfrm>
            <a:off x="5684922" y="2603565"/>
            <a:ext cx="153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chemeClr val="tx1"/>
                </a:solidFill>
              </a:rPr>
              <a:t>defoe</a:t>
            </a:r>
          </a:p>
          <a:p>
            <a:r>
              <a:rPr lang="en-US" sz="1200" b="1" i="1" dirty="0">
                <a:solidFill>
                  <a:schemeClr val="tx1"/>
                </a:solidFill>
              </a:rPr>
              <a:t>+</a:t>
            </a:r>
            <a:r>
              <a:rPr lang="en-US" sz="1200" b="1" i="1" dirty="0" err="1">
                <a:solidFill>
                  <a:schemeClr val="tx1"/>
                </a:solidFill>
              </a:rPr>
              <a:t>sparql</a:t>
            </a:r>
            <a:endParaRPr lang="en-US" sz="1200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000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2A88197-0C69-734F-B3C7-6424CD666B5F}"/>
              </a:ext>
            </a:extLst>
          </p:cNvPr>
          <p:cNvSpPr txBox="1"/>
          <p:nvPr/>
        </p:nvSpPr>
        <p:spPr>
          <a:xfrm>
            <a:off x="133591" y="142284"/>
            <a:ext cx="4004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Information Extraction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B1B490-D10C-1540-AD9A-875E4B7650BF}"/>
              </a:ext>
            </a:extLst>
          </p:cNvPr>
          <p:cNvSpPr txBox="1"/>
          <p:nvPr/>
        </p:nvSpPr>
        <p:spPr>
          <a:xfrm>
            <a:off x="364887" y="650115"/>
            <a:ext cx="841422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Detect, Classify and Extract all the terms of the EB – different Editions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 types of Terms: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Articles: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 or 2 paragraphs describing a term ~ entry in a dictionary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Several pages describing a term</a:t>
            </a:r>
          </a:p>
          <a:p>
            <a:pPr lvl="1"/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Extract Metadata from all EB editions and volumes.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have we done it ? By using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defoe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analyze METS and ALTO </a:t>
            </a:r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XML files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89CB15-7FC5-E04A-AAA3-EC9939CBE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298" y="3523303"/>
            <a:ext cx="2038773" cy="27455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62327B-D78B-AD42-B88F-17BC02CB0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047" y="3523303"/>
            <a:ext cx="3807911" cy="27455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66EC75-A680-F040-863D-7EA65F27FC67}"/>
              </a:ext>
            </a:extLst>
          </p:cNvPr>
          <p:cNvSpPr txBox="1"/>
          <p:nvPr/>
        </p:nvSpPr>
        <p:spPr>
          <a:xfrm>
            <a:off x="822701" y="6236346"/>
            <a:ext cx="319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</a:rPr>
              <a:t>Page 36 of the First Edition </a:t>
            </a:r>
          </a:p>
          <a:p>
            <a:r>
              <a:rPr lang="en-GB" sz="1600" dirty="0">
                <a:solidFill>
                  <a:schemeClr val="tx1"/>
                </a:solidFill>
              </a:rPr>
              <a:t>of the Encyclopaedia Britannica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BC0BCC-912E-E546-9D15-EA9C4C77C3AB}"/>
              </a:ext>
            </a:extLst>
          </p:cNvPr>
          <p:cNvSpPr txBox="1"/>
          <p:nvPr/>
        </p:nvSpPr>
        <p:spPr>
          <a:xfrm>
            <a:off x="4307237" y="6283161"/>
            <a:ext cx="3807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</a:rPr>
              <a:t>ALTO-XML of the Page 36 of the First Edition  of the Encyclopaedia Britannica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66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B9CDC64D-B408-C246-B091-44355D37A632}"/>
              </a:ext>
            </a:extLst>
          </p:cNvPr>
          <p:cNvSpPr txBox="1">
            <a:spLocks/>
          </p:cNvSpPr>
          <p:nvPr/>
        </p:nvSpPr>
        <p:spPr>
          <a:xfrm>
            <a:off x="1423881" y="650115"/>
            <a:ext cx="8513128" cy="816740"/>
          </a:xfr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i="1" dirty="0" err="1">
                <a:solidFill>
                  <a:srgbClr val="7030A0"/>
                </a:solidFill>
              </a:rPr>
              <a:t>defoe</a:t>
            </a:r>
            <a:r>
              <a:rPr lang="en-US" sz="2800" b="1" dirty="0">
                <a:solidFill>
                  <a:srgbClr val="7030A0"/>
                </a:solidFill>
              </a:rPr>
              <a:t>: scalable toolbox for historical research</a:t>
            </a:r>
          </a:p>
          <a:p>
            <a:endParaRPr lang="en-US" sz="2800" dirty="0">
              <a:solidFill>
                <a:srgbClr val="CC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82358-34F9-3E4C-B17F-D26C01143F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" b="20069"/>
          <a:stretch/>
        </p:blipFill>
        <p:spPr>
          <a:xfrm>
            <a:off x="257756" y="1057353"/>
            <a:ext cx="8702228" cy="4596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16B736-A8DB-7F41-8CD6-CEFD95277451}"/>
              </a:ext>
            </a:extLst>
          </p:cNvPr>
          <p:cNvSpPr txBox="1"/>
          <p:nvPr/>
        </p:nvSpPr>
        <p:spPr>
          <a:xfrm>
            <a:off x="2667000" y="6084664"/>
            <a:ext cx="4269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>
                <a:solidFill>
                  <a:schemeClr val="tx1"/>
                </a:solidFill>
                <a:hlinkClick r:id="rId4"/>
              </a:rPr>
              <a:t>https://</a:t>
            </a:r>
            <a:r>
              <a:rPr lang="en-GB" u="sng" dirty="0" err="1">
                <a:solidFill>
                  <a:schemeClr val="tx1"/>
                </a:solidFill>
                <a:hlinkClick r:id="rId4"/>
              </a:rPr>
              <a:t>github.com</a:t>
            </a:r>
            <a:r>
              <a:rPr lang="en-GB" u="sng" dirty="0">
                <a:solidFill>
                  <a:schemeClr val="tx1"/>
                </a:solidFill>
                <a:hlinkClick r:id="rId4"/>
              </a:rPr>
              <a:t>/defoe-code/defoe</a:t>
            </a:r>
            <a:endParaRPr lang="en-GB" u="sng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A88197-0C69-734F-B3C7-6424CD666B5F}"/>
              </a:ext>
            </a:extLst>
          </p:cNvPr>
          <p:cNvSpPr txBox="1"/>
          <p:nvPr/>
        </p:nvSpPr>
        <p:spPr>
          <a:xfrm>
            <a:off x="133591" y="142284"/>
            <a:ext cx="4004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Information Extraction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70079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Information Extraction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1.1.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defoe Extract  Terms query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It extracts the Eb Terms by page and classify them between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topics (Terms v.1) 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Using ALTO XML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Extracted Terms Based on Heuristics 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Pages Layout &amp; Text &amp; Headers 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Different heuristics for different EB editions.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64658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5A66A46-B7F7-2046-9864-B590D94FA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87" y="1177867"/>
            <a:ext cx="3635859" cy="4923150"/>
          </a:xfrm>
          <a:prstGeom prst="rect">
            <a:avLst/>
          </a:prstGeom>
        </p:spPr>
      </p:pic>
      <p:pic>
        <p:nvPicPr>
          <p:cNvPr id="7" name="Picture 6" descr="A page of a book&#10;&#10;Description automatically generated with medium confidence">
            <a:extLst>
              <a:ext uri="{FF2B5EF4-FFF2-40B4-BE49-F238E27FC236}">
                <a16:creationId xmlns:a16="http://schemas.microsoft.com/office/drawing/2014/main" id="{CDC3469A-B59F-F348-B8FE-2DBEC28EB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94" y="1177867"/>
            <a:ext cx="3906119" cy="4923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6AA70E-4707-A641-87DA-C5F3D0C35B23}"/>
              </a:ext>
            </a:extLst>
          </p:cNvPr>
          <p:cNvSpPr txBox="1"/>
          <p:nvPr/>
        </p:nvSpPr>
        <p:spPr>
          <a:xfrm>
            <a:off x="681926" y="6101017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3A12F-4FAB-CD46-A900-1A82F9438092}"/>
              </a:ext>
            </a:extLst>
          </p:cNvPr>
          <p:cNvSpPr txBox="1"/>
          <p:nvPr/>
        </p:nvSpPr>
        <p:spPr>
          <a:xfrm>
            <a:off x="4835472" y="6101017"/>
            <a:ext cx="78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A2C4B-72A5-B043-8312-B8C1827E5CAC}"/>
              </a:ext>
            </a:extLst>
          </p:cNvPr>
          <p:cNvSpPr txBox="1"/>
          <p:nvPr/>
        </p:nvSpPr>
        <p:spPr>
          <a:xfrm>
            <a:off x="3549112" y="643179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Edition 1 - 1771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86A379-0BA7-3446-96D1-7D6FD9D646EA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2108-973C-4349-A611-DC9167062B87}"/>
              </a:ext>
            </a:extLst>
          </p:cNvPr>
          <p:cNvSpPr txBox="1"/>
          <p:nvPr/>
        </p:nvSpPr>
        <p:spPr>
          <a:xfrm>
            <a:off x="681926" y="1177867"/>
            <a:ext cx="3099660" cy="32546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3CE331-8505-B54B-9524-4B73D87595F4}"/>
              </a:ext>
            </a:extLst>
          </p:cNvPr>
          <p:cNvSpPr txBox="1"/>
          <p:nvPr/>
        </p:nvSpPr>
        <p:spPr>
          <a:xfrm>
            <a:off x="517687" y="1875295"/>
            <a:ext cx="1791559" cy="945397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C0F809-72FA-BD46-AB42-A45EB0458EE0}"/>
              </a:ext>
            </a:extLst>
          </p:cNvPr>
          <p:cNvSpPr txBox="1"/>
          <p:nvPr/>
        </p:nvSpPr>
        <p:spPr>
          <a:xfrm>
            <a:off x="5123423" y="1190778"/>
            <a:ext cx="3099660" cy="32546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E0EDD4-E67F-CD42-BCA8-308E70408900}"/>
              </a:ext>
            </a:extLst>
          </p:cNvPr>
          <p:cNvSpPr txBox="1"/>
          <p:nvPr/>
        </p:nvSpPr>
        <p:spPr>
          <a:xfrm>
            <a:off x="544057" y="2820693"/>
            <a:ext cx="1765189" cy="11310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7C8C42-D651-0448-926E-CCCA2CEBA148}"/>
              </a:ext>
            </a:extLst>
          </p:cNvPr>
          <p:cNvSpPr txBox="1"/>
          <p:nvPr/>
        </p:nvSpPr>
        <p:spPr>
          <a:xfrm>
            <a:off x="544057" y="2956303"/>
            <a:ext cx="1765188" cy="360333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8B9939-476C-3746-80BA-162890A08C83}"/>
              </a:ext>
            </a:extLst>
          </p:cNvPr>
          <p:cNvSpPr txBox="1"/>
          <p:nvPr/>
        </p:nvSpPr>
        <p:spPr>
          <a:xfrm>
            <a:off x="3945825" y="128948"/>
            <a:ext cx="53685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1. Detecting pages headers from ALTO XML</a:t>
            </a:r>
          </a:p>
          <a:p>
            <a:r>
              <a:rPr lang="en-US" sz="1500" dirty="0">
                <a:solidFill>
                  <a:schemeClr val="tx1"/>
                </a:solidFill>
              </a:rPr>
              <a:t>2. Using headers to classify terms into:  Articles  &amp; Topics</a:t>
            </a:r>
          </a:p>
          <a:p>
            <a:r>
              <a:rPr lang="en-US" sz="1500" dirty="0">
                <a:solidFill>
                  <a:schemeClr val="tx1"/>
                </a:solidFill>
              </a:rPr>
              <a:t>3. Using ALTO Text for detecting the start of each article:</a:t>
            </a:r>
          </a:p>
          <a:p>
            <a:r>
              <a:rPr lang="en-US" sz="1500" dirty="0">
                <a:solidFill>
                  <a:schemeClr val="tx1"/>
                </a:solidFill>
              </a:rPr>
              <a:t>	 --&gt; Starting a line with TERM UPPERCASE + “,”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907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76AA70E-4707-A641-87DA-C5F3D0C35B23}"/>
              </a:ext>
            </a:extLst>
          </p:cNvPr>
          <p:cNvSpPr txBox="1"/>
          <p:nvPr/>
        </p:nvSpPr>
        <p:spPr>
          <a:xfrm>
            <a:off x="650929" y="6153021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3A12F-4FAB-CD46-A900-1A82F9438092}"/>
              </a:ext>
            </a:extLst>
          </p:cNvPr>
          <p:cNvSpPr txBox="1"/>
          <p:nvPr/>
        </p:nvSpPr>
        <p:spPr>
          <a:xfrm>
            <a:off x="4835472" y="6132021"/>
            <a:ext cx="78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A2C4B-72A5-B043-8312-B8C1827E5CAC}"/>
              </a:ext>
            </a:extLst>
          </p:cNvPr>
          <p:cNvSpPr txBox="1"/>
          <p:nvPr/>
        </p:nvSpPr>
        <p:spPr>
          <a:xfrm>
            <a:off x="3549112" y="6431797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Edition 7</a:t>
            </a:r>
          </a:p>
        </p:txBody>
      </p:sp>
      <p:pic>
        <p:nvPicPr>
          <p:cNvPr id="4" name="Picture 3" descr="A page of a book&#10;&#10;Description automatically generated">
            <a:extLst>
              <a:ext uri="{FF2B5EF4-FFF2-40B4-BE49-F238E27FC236}">
                <a16:creationId xmlns:a16="http://schemas.microsoft.com/office/drawing/2014/main" id="{120ADEF3-7387-4447-8DC9-AB68EEA21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64" y="1208871"/>
            <a:ext cx="3991234" cy="492315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5F6BAAE-CDB9-344A-8541-401B037AD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472" y="1208871"/>
            <a:ext cx="3853294" cy="492315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5E2D0A2-CFB5-3A4F-9670-E403BF48EEE1}"/>
              </a:ext>
            </a:extLst>
          </p:cNvPr>
          <p:cNvSpPr/>
          <p:nvPr/>
        </p:nvSpPr>
        <p:spPr>
          <a:xfrm>
            <a:off x="61155" y="1258875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AA841E-9C94-6F44-887D-EA2F9090887A}"/>
              </a:ext>
            </a:extLst>
          </p:cNvPr>
          <p:cNvSpPr/>
          <p:nvPr/>
        </p:nvSpPr>
        <p:spPr>
          <a:xfrm>
            <a:off x="3763064" y="1257119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2AC2057-6382-9F41-B2EE-381FD22A66C2}"/>
              </a:ext>
            </a:extLst>
          </p:cNvPr>
          <p:cNvSpPr/>
          <p:nvPr/>
        </p:nvSpPr>
        <p:spPr>
          <a:xfrm>
            <a:off x="4585576" y="1257119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84E5E2-F2E3-4641-A752-68AA34D94F37}"/>
              </a:ext>
            </a:extLst>
          </p:cNvPr>
          <p:cNvSpPr/>
          <p:nvPr/>
        </p:nvSpPr>
        <p:spPr>
          <a:xfrm>
            <a:off x="8037837" y="1326317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30F4A8D-BE17-1646-92E8-C44EE4AF7EA3}"/>
              </a:ext>
            </a:extLst>
          </p:cNvPr>
          <p:cNvSpPr/>
          <p:nvPr/>
        </p:nvSpPr>
        <p:spPr>
          <a:xfrm>
            <a:off x="2098089" y="1257119"/>
            <a:ext cx="278970" cy="232475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463FB-0FBC-7A49-94A7-5504224D2D01}"/>
              </a:ext>
            </a:extLst>
          </p:cNvPr>
          <p:cNvSpPr txBox="1"/>
          <p:nvPr/>
        </p:nvSpPr>
        <p:spPr>
          <a:xfrm>
            <a:off x="3775414" y="155718"/>
            <a:ext cx="53685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1. Detecting pages headers from ALTO XML</a:t>
            </a:r>
          </a:p>
          <a:p>
            <a:r>
              <a:rPr lang="en-US" sz="1500" dirty="0">
                <a:solidFill>
                  <a:schemeClr val="tx1"/>
                </a:solidFill>
              </a:rPr>
              <a:t>2. Using headers to classify terms into:  Articles  &amp; Topics</a:t>
            </a:r>
          </a:p>
          <a:p>
            <a:r>
              <a:rPr lang="en-US" sz="1500" dirty="0">
                <a:solidFill>
                  <a:schemeClr val="tx1"/>
                </a:solidFill>
              </a:rPr>
              <a:t>3. Using ALTO Text for detecting the start of each article:</a:t>
            </a:r>
          </a:p>
          <a:p>
            <a:r>
              <a:rPr lang="en-US" sz="1500" dirty="0">
                <a:solidFill>
                  <a:schemeClr val="tx1"/>
                </a:solidFill>
              </a:rPr>
              <a:t>	 --&gt; Starting a line with TERM UPPERCASE + “,” 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FBE4B-2CE8-7A40-9A3E-36911FDD0092}"/>
              </a:ext>
            </a:extLst>
          </p:cNvPr>
          <p:cNvSpPr txBox="1"/>
          <p:nvPr/>
        </p:nvSpPr>
        <p:spPr>
          <a:xfrm>
            <a:off x="294742" y="342960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3037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cpp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larity">
    <a:dk1>
      <a:srgbClr val="292934"/>
    </a:dk1>
    <a:lt1>
      <a:srgbClr val="FFFFFF"/>
    </a:lt1>
    <a:dk2>
      <a:srgbClr val="D2533C"/>
    </a:dk2>
    <a:lt2>
      <a:srgbClr val="F3F2DC"/>
    </a:lt2>
    <a:accent1>
      <a:srgbClr val="93A299"/>
    </a:accent1>
    <a:accent2>
      <a:srgbClr val="AD8F67"/>
    </a:accent2>
    <a:accent3>
      <a:srgbClr val="726056"/>
    </a:accent3>
    <a:accent4>
      <a:srgbClr val="4C5A6A"/>
    </a:accent4>
    <a:accent5>
      <a:srgbClr val="808DA0"/>
    </a:accent5>
    <a:accent6>
      <a:srgbClr val="79463D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772</TotalTime>
  <Words>2347</Words>
  <Application>Microsoft Macintosh PowerPoint</Application>
  <PresentationFormat>On-screen Show (4:3)</PresentationFormat>
  <Paragraphs>335</Paragraphs>
  <Slides>43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Calibri Light</vt:lpstr>
      <vt:lpstr>Helvetica</vt:lpstr>
      <vt:lpstr>Lucida Grande</vt:lpstr>
      <vt:lpstr>ecpp_clarity</vt:lpstr>
      <vt:lpstr>Office Theme</vt:lpstr>
      <vt:lpstr>PowerPoint Presentation</vt:lpstr>
      <vt:lpstr>frances*: New AI-toolbox to discover automatically insights    </vt:lpstr>
      <vt:lpstr>frances: Providing Automatic ML Analysis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Extract EB Terms</vt:lpstr>
      <vt:lpstr>PowerPoint Presentation</vt:lpstr>
      <vt:lpstr>Extract collection Metadata (METS)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Filgueira, Rosa</dc:creator>
  <cp:lastModifiedBy>Filgueira, Rosa</cp:lastModifiedBy>
  <cp:revision>13</cp:revision>
  <dcterms:created xsi:type="dcterms:W3CDTF">2021-12-06T20:38:51Z</dcterms:created>
  <dcterms:modified xsi:type="dcterms:W3CDTF">2021-12-07T09:31:49Z</dcterms:modified>
</cp:coreProperties>
</file>